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1" r:id="rId4"/>
    <p:sldId id="257" r:id="rId5"/>
    <p:sldId id="259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376"/>
    <p:restoredTop sz="94817"/>
  </p:normalViewPr>
  <p:slideViewPr>
    <p:cSldViewPr snapToGrid="0" snapToObjects="1">
      <p:cViewPr varScale="1">
        <p:scale>
          <a:sx n="85" d="100"/>
          <a:sy n="85" d="100"/>
        </p:scale>
        <p:origin x="184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F5191-517D-1042-B716-253EE9CD7E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5F0AC-A736-044D-AEA9-C6A6A34A7F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137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F0AC-A736-044D-AEA9-C6A6A34A7FF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617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F0AC-A736-044D-AEA9-C6A6A34A7FFD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770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DED1E0-5627-A345-852A-92094AA50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0F4860E-C056-4340-9FD1-14B588AA53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E3F436-1E77-5B4B-8B4D-F4707BE80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7F828-D3A6-0D4F-9551-483602A4D6F1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F4BF6B-AE55-1D4B-B465-97FEEC7E4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80BA37-37EF-7F4C-AEC4-D3C10C46A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CDE69-7805-D54A-835C-F08F5EABF6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82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F7E924-D25E-394B-849A-8974694F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4673CED-2879-1D48-BF5E-683B2970D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21DD24-3EB5-2B4C-8AF9-4CB0505B0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7F828-D3A6-0D4F-9551-483602A4D6F1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EC575D-1223-184F-9AF8-BCAA5433D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F2A4E0-271E-0C40-B92D-0C934211F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CDE69-7805-D54A-835C-F08F5EABF6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87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A0FE9A-5079-B247-A69F-87C0E19E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DAF3334-7F91-DA4F-9E3A-9D0E2156A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27165B-9274-D24B-A48A-BBF0E6539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7F828-D3A6-0D4F-9551-483602A4D6F1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F9BA02-DB88-D141-9732-13AF05609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04B4BF-71A2-1D45-A97D-34E19AD66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CDE69-7805-D54A-835C-F08F5EABF6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06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940E57-CEC0-FC4C-984E-9904F8FF9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1448219-AE52-504C-ADEB-0CD201CDBE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D20E99A-D152-D444-BFF5-CEEB75905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B4AB3A2-BEA9-324F-A807-D18994F7E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7F828-D3A6-0D4F-9551-483602A4D6F1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6E1A14-E962-504C-9387-251440E88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1BE78E0-B6FC-7941-94EE-4A82103A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CDE69-7805-D54A-835C-F08F5EABF6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602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28908F-9A40-874F-B480-F8E377511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932D3C-105B-CF4C-8549-97F2DC15C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A486226-9F43-ED48-9FF0-7BE4441F4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BD4A636-01BC-0140-962A-12D31E1665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980BA19-227B-3946-940F-9AE7D121B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B83F2C2-601C-D44F-905A-8E92E6C62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7F828-D3A6-0D4F-9551-483602A4D6F1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4F03648-DD8E-2546-87E3-8F7C17426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254CDDB-9F37-3A47-8078-D51FC54B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CDE69-7805-D54A-835C-F08F5EABF6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500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FF0BE3-5025-024C-A2D9-862D152ED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7B0FC23-27B4-1149-A920-A713C4D97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7F828-D3A6-0D4F-9551-483602A4D6F1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E6AF192-BB35-E344-AA39-B855059C9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C45AB6D-8E96-1242-B832-3BBBA08E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CDE69-7805-D54A-835C-F08F5EABF6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408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0C19017-7FAC-334A-AFC6-C3EED0DD5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7F828-D3A6-0D4F-9551-483602A4D6F1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284E0AB-7F86-7846-B83A-B6E93860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F1DD5-4143-A948-8FEE-22ACE03D5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CDE69-7805-D54A-835C-F08F5EABF6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39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12D947-019D-0A44-B869-1BEA7E89F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7D65064-1411-9E42-B304-5DCD66406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9B7AD63-4029-124C-A479-3094C81ED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9FD6F8-2296-C44B-B69B-53498A73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7F828-D3A6-0D4F-9551-483602A4D6F1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F255D17-F620-0643-8A62-977A66759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2A1E267-C937-2C4F-B325-51815E005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CDE69-7805-D54A-835C-F08F5EABF6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34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CD364F-4B42-9E4C-87A1-F209F2DF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CC21763-4349-0744-9A71-05B4B19949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56BD432-5045-7845-BA3B-B9D883696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7BC3EF3-B5CB-DE45-AA87-0B19ACE2F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7F828-D3A6-0D4F-9551-483602A4D6F1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8ED962-B88D-0849-AD29-B04794ED7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3A11B2-F92B-D24E-83B3-CEE9B6668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CDE69-7805-D54A-835C-F08F5EABF6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3976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DF3D0D-A659-A846-93A2-97951AA89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57B3346-5019-3B46-B1F8-E03A0D7C20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C7D6266-4F01-2747-AB35-0A01D6185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7F828-D3A6-0D4F-9551-483602A4D6F1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DB1433-27CE-8948-8593-9EB4A1904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C4224C-70D5-424E-B6E1-423225354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CDE69-7805-D54A-835C-F08F5EABF6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279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AB8D5D1-4121-2C41-9F4C-93B4683507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1BA8FDF-379F-7B42-BEAD-EC9E156852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445A85-E63D-6B4A-8D55-F759743CC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7F828-D3A6-0D4F-9551-483602A4D6F1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D5A822-64B7-AD45-9E34-F7314AB4D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DD21E3-E1DA-2F45-9063-4D8DCD8C7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CDE69-7805-D54A-835C-F08F5EABF6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4637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29C204D-63FB-4C42-8B22-D2F939076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70C0DD7-309E-0948-B6A3-D599B8BFD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491D12-95A1-9441-B321-17B518472B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7F828-D3A6-0D4F-9551-483602A4D6F1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99FB98-2C9E-7149-982F-D6EAEB443B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23386F-153A-0A4C-AF8B-436DD3B9C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CDE69-7805-D54A-835C-F08F5EABF6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7059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27758EF-9AA0-2442-B34C-7228E74CB7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56314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A0B853F-1557-ED4B-8412-A7047B7980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91" y="5827486"/>
            <a:ext cx="12170509" cy="1030514"/>
          </a:xfrm>
          <a:prstGeom prst="rect">
            <a:avLst/>
          </a:prstGeom>
        </p:spPr>
      </p:pic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C00ACE6E-3CA3-8045-AEE4-0267D19CBD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62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18"/>
    </mc:Choice>
    <mc:Fallback>
      <p:transition spd="slow" advTm="9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FFFA1C-273A-4245-81D0-4465024F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628" y="1569810"/>
            <a:ext cx="8363858" cy="3379561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6000" b="1"/>
              <a:t>救急に強い総合診療医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E00C9BC-C909-7440-B861-EC4EECA82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302" y="1527094"/>
            <a:ext cx="6589733" cy="557973"/>
          </a:xfrm>
          <a:prstGeom prst="rect">
            <a:avLst/>
          </a:prstGeom>
        </p:spPr>
      </p:pic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B15DE78A-03DF-8348-B4B0-E65223EEB7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3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65"/>
    </mc:Choice>
    <mc:Fallback>
      <p:transition spd="slow" advTm="81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B204F902-4C46-7643-8D50-2A5B4FCAA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</a:blip>
          <a:stretch>
            <a:fillRect/>
          </a:stretch>
        </p:blipFill>
        <p:spPr>
          <a:xfrm>
            <a:off x="7336777" y="416595"/>
            <a:ext cx="3311718" cy="320529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B75D815-6BC4-054F-BA42-8F2D7B17AB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438" r="14063" b="22534"/>
          <a:stretch/>
        </p:blipFill>
        <p:spPr>
          <a:xfrm>
            <a:off x="4583859" y="3838477"/>
            <a:ext cx="3627812" cy="225752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B19EDB-A73E-F040-9A47-BACABB2E7520}"/>
              </a:ext>
            </a:extLst>
          </p:cNvPr>
          <p:cNvSpPr txBox="1"/>
          <p:nvPr/>
        </p:nvSpPr>
        <p:spPr>
          <a:xfrm>
            <a:off x="5048677" y="6208065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/>
              <a:t>松江赤十字病院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E7FF0C5-6770-3D49-BCA5-54277B58FA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2504141" cy="250919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8E809C1-D860-DA4C-AD0B-F2A2486CEBDB}"/>
              </a:ext>
            </a:extLst>
          </p:cNvPr>
          <p:cNvSpPr txBox="1"/>
          <p:nvPr/>
        </p:nvSpPr>
        <p:spPr>
          <a:xfrm>
            <a:off x="7336777" y="111849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/>
              <a:t>隠岐病院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CD182F5-3F1C-B04E-8AF4-1BD538C09A66}"/>
              </a:ext>
            </a:extLst>
          </p:cNvPr>
          <p:cNvSpPr txBox="1"/>
          <p:nvPr/>
        </p:nvSpPr>
        <p:spPr>
          <a:xfrm>
            <a:off x="9041201" y="250919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/>
              <a:t>隠岐島前病院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20DE170-02C3-5946-B6A7-F2A7BC74DD0B}"/>
              </a:ext>
            </a:extLst>
          </p:cNvPr>
          <p:cNvSpPr txBox="1"/>
          <p:nvPr/>
        </p:nvSpPr>
        <p:spPr>
          <a:xfrm>
            <a:off x="832082" y="3523408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/>
              <a:t>川崎市立多摩病院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1285CBC3-DEAE-CB46-8237-2B7BB6B104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3582" y="1143424"/>
            <a:ext cx="3086327" cy="2114995"/>
          </a:xfrm>
          <a:prstGeom prst="rect">
            <a:avLst/>
          </a:prstGeom>
        </p:spPr>
      </p:pic>
      <p:pic>
        <p:nvPicPr>
          <p:cNvPr id="11" name="オーディオ 10">
            <a:hlinkClick r:id="" action="ppaction://media"/>
            <a:extLst>
              <a:ext uri="{FF2B5EF4-FFF2-40B4-BE49-F238E27FC236}">
                <a16:creationId xmlns:a16="http://schemas.microsoft.com/office/drawing/2014/main" id="{D5ADF5B5-2FAC-344E-8598-BA8FDE1916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5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608"/>
    </mc:Choice>
    <mc:Fallback>
      <p:transition spd="slow" advTm="20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角丸四角形 32">
            <a:extLst>
              <a:ext uri="{FF2B5EF4-FFF2-40B4-BE49-F238E27FC236}">
                <a16:creationId xmlns:a16="http://schemas.microsoft.com/office/drawing/2014/main" id="{D8899EC0-E39B-C14E-B114-FF1C9FAC3738}"/>
              </a:ext>
            </a:extLst>
          </p:cNvPr>
          <p:cNvSpPr/>
          <p:nvPr/>
        </p:nvSpPr>
        <p:spPr>
          <a:xfrm>
            <a:off x="762000" y="3568276"/>
            <a:ext cx="10725150" cy="230603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5B8D15C-C589-F848-8C06-B8B66656CA10}"/>
              </a:ext>
            </a:extLst>
          </p:cNvPr>
          <p:cNvSpPr txBox="1"/>
          <p:nvPr/>
        </p:nvSpPr>
        <p:spPr>
          <a:xfrm>
            <a:off x="425084" y="1317602"/>
            <a:ext cx="1800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>
                <a:latin typeface="+mn-ea"/>
              </a:rPr>
              <a:t>救急搬送</a:t>
            </a:r>
            <a:endParaRPr lang="en-US" altLang="ja-JP" dirty="0">
              <a:latin typeface="+mn-ea"/>
            </a:endParaRPr>
          </a:p>
          <a:p>
            <a:r>
              <a:rPr lang="ja-JP" altLang="en-US">
                <a:latin typeface="+mn-ea"/>
              </a:rPr>
              <a:t>　</a:t>
            </a:r>
            <a:r>
              <a:rPr lang="en-US" altLang="ja-JP" dirty="0">
                <a:latin typeface="+mn-ea"/>
              </a:rPr>
              <a:t>4200</a:t>
            </a:r>
            <a:r>
              <a:rPr lang="ja-JP" altLang="en-US">
                <a:latin typeface="+mn-ea"/>
              </a:rPr>
              <a:t>台</a:t>
            </a:r>
            <a:r>
              <a:rPr lang="en-US" altLang="ja-JP" dirty="0">
                <a:latin typeface="+mn-ea"/>
              </a:rPr>
              <a:t>/</a:t>
            </a:r>
            <a:r>
              <a:rPr lang="ja-JP" altLang="en-US">
                <a:latin typeface="+mn-ea"/>
              </a:rPr>
              <a:t>年　</a:t>
            </a:r>
            <a:endParaRPr lang="en-US" altLang="ja-JP" dirty="0">
              <a:latin typeface="+mn-ea"/>
            </a:endParaRPr>
          </a:p>
          <a:p>
            <a:r>
              <a:rPr lang="ja-JP" altLang="en-US">
                <a:latin typeface="+mn-ea"/>
              </a:rPr>
              <a:t>　＊島根県１位</a:t>
            </a:r>
            <a:endParaRPr lang="en-US" altLang="ja-JP" dirty="0">
              <a:latin typeface="+mn-ea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ADE5DCD-3D45-7642-9F35-4D50014728F6}"/>
              </a:ext>
            </a:extLst>
          </p:cNvPr>
          <p:cNvGrpSpPr/>
          <p:nvPr/>
        </p:nvGrpSpPr>
        <p:grpSpPr>
          <a:xfrm>
            <a:off x="4395967" y="2814323"/>
            <a:ext cx="2873828" cy="754743"/>
            <a:chOff x="4536344" y="2632687"/>
            <a:chExt cx="2873828" cy="754743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7E0B1F85-1195-D148-AA24-A6A4C0DFF380}"/>
                </a:ext>
              </a:extLst>
            </p:cNvPr>
            <p:cNvSpPr/>
            <p:nvPr/>
          </p:nvSpPr>
          <p:spPr>
            <a:xfrm>
              <a:off x="4536344" y="2632687"/>
              <a:ext cx="2873828" cy="754743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750A476-2726-A542-AF71-E1DF40DF8F44}"/>
                </a:ext>
              </a:extLst>
            </p:cNvPr>
            <p:cNvSpPr txBox="1"/>
            <p:nvPr/>
          </p:nvSpPr>
          <p:spPr>
            <a:xfrm>
              <a:off x="5265372" y="2717670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b="1">
                  <a:solidFill>
                    <a:schemeClr val="bg1"/>
                  </a:solidFill>
                </a:rPr>
                <a:t>救急部</a:t>
              </a: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BF02DC29-BF34-6E4E-AD8D-0807CBEE43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6745" y="6342742"/>
            <a:ext cx="6085255" cy="515257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62184E5-D3A8-2148-BABD-DC6B8B45FEBB}"/>
              </a:ext>
            </a:extLst>
          </p:cNvPr>
          <p:cNvSpPr txBox="1"/>
          <p:nvPr/>
        </p:nvSpPr>
        <p:spPr>
          <a:xfrm>
            <a:off x="1556389" y="3930667"/>
            <a:ext cx="172354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400"/>
              <a:t>集中治療室</a:t>
            </a:r>
            <a:endParaRPr kumimoji="1" lang="ja-JP" altLang="en-US" sz="24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F3193CA-2C06-E645-8B21-E7E7F19B63F8}"/>
              </a:ext>
            </a:extLst>
          </p:cNvPr>
          <p:cNvSpPr txBox="1"/>
          <p:nvPr/>
        </p:nvSpPr>
        <p:spPr>
          <a:xfrm>
            <a:off x="4887300" y="3931372"/>
            <a:ext cx="141577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/>
              <a:t>救急病棟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21DBCB2-D7BC-264E-974C-3256F3C4D3C4}"/>
              </a:ext>
            </a:extLst>
          </p:cNvPr>
          <p:cNvSpPr txBox="1"/>
          <p:nvPr/>
        </p:nvSpPr>
        <p:spPr>
          <a:xfrm>
            <a:off x="7556725" y="3931372"/>
            <a:ext cx="141577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/>
              <a:t>一般病棟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491293D-FC00-3245-840F-0A307DDF024E}"/>
              </a:ext>
            </a:extLst>
          </p:cNvPr>
          <p:cNvSpPr txBox="1"/>
          <p:nvPr/>
        </p:nvSpPr>
        <p:spPr>
          <a:xfrm>
            <a:off x="1980431" y="4467656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敗血症性ショック</a:t>
            </a:r>
            <a:endParaRPr kumimoji="1" lang="en-US" altLang="ja-JP" dirty="0"/>
          </a:p>
          <a:p>
            <a:r>
              <a:rPr lang="ja-JP" altLang="en-US"/>
              <a:t>重症呼吸不全</a:t>
            </a:r>
            <a:endParaRPr kumimoji="1" lang="en-US" altLang="ja-JP" dirty="0"/>
          </a:p>
          <a:p>
            <a:r>
              <a:rPr lang="ja-JP" altLang="en-US"/>
              <a:t>心停止蘇生後</a:t>
            </a:r>
            <a:endParaRPr lang="en-US" altLang="ja-JP" dirty="0"/>
          </a:p>
          <a:p>
            <a:r>
              <a:rPr kumimoji="1" lang="ja-JP" altLang="en-US"/>
              <a:t>脳死臓器移植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A06A421-D066-7944-9EAD-730AEE309732}"/>
              </a:ext>
            </a:extLst>
          </p:cNvPr>
          <p:cNvSpPr txBox="1"/>
          <p:nvPr/>
        </p:nvSpPr>
        <p:spPr>
          <a:xfrm>
            <a:off x="5272021" y="4467656"/>
            <a:ext cx="13388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敗血症</a:t>
            </a:r>
            <a:endParaRPr kumimoji="1" lang="en-US" altLang="ja-JP" dirty="0"/>
          </a:p>
          <a:p>
            <a:r>
              <a:rPr lang="ja-JP" altLang="en-US"/>
              <a:t>中毒</a:t>
            </a:r>
            <a:endParaRPr lang="en-US" altLang="ja-JP" dirty="0"/>
          </a:p>
          <a:p>
            <a:r>
              <a:rPr lang="ja-JP" altLang="en-US"/>
              <a:t>電解質異常</a:t>
            </a:r>
            <a:endParaRPr lang="en-US" altLang="ja-JP" dirty="0"/>
          </a:p>
          <a:p>
            <a:r>
              <a:rPr lang="ja-JP" altLang="en-US"/>
              <a:t>外傷</a:t>
            </a:r>
            <a:endParaRPr lang="en-US" altLang="ja-JP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DB9636B-103A-C542-9A51-F3FFDA2F2483}"/>
              </a:ext>
            </a:extLst>
          </p:cNvPr>
          <p:cNvSpPr txBox="1"/>
          <p:nvPr/>
        </p:nvSpPr>
        <p:spPr>
          <a:xfrm>
            <a:off x="7936429" y="4467656"/>
            <a:ext cx="8771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/>
              <a:t>感染</a:t>
            </a:r>
            <a:endParaRPr lang="en-US" altLang="ja-JP" dirty="0"/>
          </a:p>
          <a:p>
            <a:r>
              <a:rPr lang="ja-JP" altLang="en-US"/>
              <a:t>膠原病</a:t>
            </a:r>
            <a:endParaRPr lang="en-US" altLang="ja-JP" dirty="0"/>
          </a:p>
          <a:p>
            <a:r>
              <a:rPr lang="ja-JP" altLang="en-US"/>
              <a:t>不明熱</a:t>
            </a:r>
            <a:endParaRPr lang="en-US" altLang="ja-JP" dirty="0"/>
          </a:p>
          <a:p>
            <a:r>
              <a:rPr lang="ja-JP" altLang="en-US"/>
              <a:t>・・・</a:t>
            </a:r>
            <a:endParaRPr lang="en-US" altLang="ja-JP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946C818-2F3E-314B-91A2-C98BB13348FB}"/>
              </a:ext>
            </a:extLst>
          </p:cNvPr>
          <p:cNvSpPr txBox="1"/>
          <p:nvPr/>
        </p:nvSpPr>
        <p:spPr>
          <a:xfrm>
            <a:off x="8972497" y="5268812"/>
            <a:ext cx="1385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/>
              <a:t>＋</a:t>
            </a:r>
            <a:r>
              <a:rPr lang="en-US" altLang="ja-JP" dirty="0"/>
              <a:t>COVID19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6BD5C98-F17B-DC44-B945-68B808E160D0}"/>
              </a:ext>
            </a:extLst>
          </p:cNvPr>
          <p:cNvSpPr txBox="1"/>
          <p:nvPr/>
        </p:nvSpPr>
        <p:spPr>
          <a:xfrm>
            <a:off x="10320922" y="5268812"/>
            <a:ext cx="67197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10</a:t>
            </a:r>
            <a:r>
              <a:rPr kumimoji="1" lang="ja-JP" altLang="en-US"/>
              <a:t>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E59FC3F-777F-B942-A78A-3CDA1513AA39}"/>
              </a:ext>
            </a:extLst>
          </p:cNvPr>
          <p:cNvSpPr txBox="1"/>
          <p:nvPr/>
        </p:nvSpPr>
        <p:spPr>
          <a:xfrm>
            <a:off x="9135027" y="3976833"/>
            <a:ext cx="67197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15</a:t>
            </a:r>
            <a:r>
              <a:rPr kumimoji="1" lang="ja-JP" altLang="en-US"/>
              <a:t>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625AFCB-559A-0E41-A645-80169F6EE70F}"/>
              </a:ext>
            </a:extLst>
          </p:cNvPr>
          <p:cNvSpPr txBox="1"/>
          <p:nvPr/>
        </p:nvSpPr>
        <p:spPr>
          <a:xfrm>
            <a:off x="6431362" y="3976833"/>
            <a:ext cx="54373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dirty="0"/>
              <a:t>3</a:t>
            </a:r>
            <a:r>
              <a:rPr kumimoji="1" lang="ja-JP" altLang="en-US"/>
              <a:t>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64AB09D-91D3-614D-AD0E-69C36EFB7E4F}"/>
              </a:ext>
            </a:extLst>
          </p:cNvPr>
          <p:cNvSpPr txBox="1"/>
          <p:nvPr/>
        </p:nvSpPr>
        <p:spPr>
          <a:xfrm>
            <a:off x="3421159" y="3976833"/>
            <a:ext cx="54373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</a:t>
            </a:r>
            <a:r>
              <a:rPr kumimoji="1" lang="ja-JP" altLang="en-US"/>
              <a:t>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AE04F24-1C86-E249-A515-1C23886AA0BA}"/>
              </a:ext>
            </a:extLst>
          </p:cNvPr>
          <p:cNvSpPr txBox="1"/>
          <p:nvPr/>
        </p:nvSpPr>
        <p:spPr>
          <a:xfrm>
            <a:off x="425084" y="666749"/>
            <a:ext cx="141577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400"/>
              <a:t>救急外来</a:t>
            </a:r>
            <a:endParaRPr kumimoji="1" lang="ja-JP" altLang="en-US" sz="240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91C94C8-1CAA-1B4D-820D-5299E5E8D4DB}"/>
              </a:ext>
            </a:extLst>
          </p:cNvPr>
          <p:cNvSpPr txBox="1"/>
          <p:nvPr/>
        </p:nvSpPr>
        <p:spPr>
          <a:xfrm>
            <a:off x="2561467" y="666748"/>
            <a:ext cx="203132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400"/>
              <a:t>総合診療外来</a:t>
            </a:r>
            <a:endParaRPr kumimoji="1" lang="ja-JP" altLang="en-US" sz="240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0A73560-FDD2-BC49-BB3A-E5101A39FDEC}"/>
              </a:ext>
            </a:extLst>
          </p:cNvPr>
          <p:cNvSpPr txBox="1"/>
          <p:nvPr/>
        </p:nvSpPr>
        <p:spPr>
          <a:xfrm>
            <a:off x="5313403" y="666747"/>
            <a:ext cx="172354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400"/>
              <a:t>膠原病外来</a:t>
            </a:r>
            <a:endParaRPr kumimoji="1" lang="ja-JP" altLang="en-US" sz="240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6C805CA-6EB5-244B-BFDB-B0670A8ECE4E}"/>
              </a:ext>
            </a:extLst>
          </p:cNvPr>
          <p:cNvSpPr txBox="1"/>
          <p:nvPr/>
        </p:nvSpPr>
        <p:spPr>
          <a:xfrm>
            <a:off x="7824721" y="666746"/>
            <a:ext cx="80021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/>
              <a:t>院内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0ABAE0C-1238-B047-8ACE-BAE3DDBDC9A1}"/>
              </a:ext>
            </a:extLst>
          </p:cNvPr>
          <p:cNvSpPr txBox="1"/>
          <p:nvPr/>
        </p:nvSpPr>
        <p:spPr>
          <a:xfrm>
            <a:off x="10109389" y="666746"/>
            <a:ext cx="80021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/>
              <a:t>他院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B0AD879-47EA-764E-8D7F-4A6F8E2E2A0C}"/>
              </a:ext>
            </a:extLst>
          </p:cNvPr>
          <p:cNvSpPr txBox="1"/>
          <p:nvPr/>
        </p:nvSpPr>
        <p:spPr>
          <a:xfrm>
            <a:off x="2924603" y="131760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>
                <a:latin typeface="+mn-ea"/>
              </a:rPr>
              <a:t>毎日（午前）</a:t>
            </a:r>
            <a:endParaRPr lang="en-US" altLang="ja-JP" dirty="0">
              <a:latin typeface="+mn-ea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5265FF8-B24E-2B47-991C-997FF0FA0276}"/>
              </a:ext>
            </a:extLst>
          </p:cNvPr>
          <p:cNvSpPr txBox="1"/>
          <p:nvPr/>
        </p:nvSpPr>
        <p:spPr>
          <a:xfrm>
            <a:off x="5663354" y="1317602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+mn-ea"/>
              </a:rPr>
              <a:t>2</a:t>
            </a:r>
            <a:r>
              <a:rPr lang="ja-JP" altLang="en-US">
                <a:latin typeface="+mn-ea"/>
              </a:rPr>
              <a:t>日</a:t>
            </a:r>
            <a:r>
              <a:rPr lang="en-US" altLang="ja-JP" dirty="0">
                <a:latin typeface="+mn-ea"/>
              </a:rPr>
              <a:t>/</a:t>
            </a:r>
            <a:r>
              <a:rPr lang="ja-JP" altLang="en-US">
                <a:latin typeface="+mn-ea"/>
              </a:rPr>
              <a:t>週</a:t>
            </a:r>
            <a:endParaRPr lang="en-US" altLang="ja-JP" dirty="0">
              <a:latin typeface="+mn-ea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05D395D-597F-1649-BE5E-4124F7D119C5}"/>
              </a:ext>
            </a:extLst>
          </p:cNvPr>
          <p:cNvSpPr txBox="1"/>
          <p:nvPr/>
        </p:nvSpPr>
        <p:spPr>
          <a:xfrm>
            <a:off x="7864662" y="1317602"/>
            <a:ext cx="2021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>
                <a:latin typeface="+mn-ea"/>
              </a:rPr>
              <a:t>他科から紹介</a:t>
            </a:r>
            <a:endParaRPr lang="en-US" altLang="ja-JP" dirty="0">
              <a:latin typeface="+mn-ea"/>
            </a:endParaRPr>
          </a:p>
          <a:p>
            <a:r>
              <a:rPr lang="en-US" altLang="ja-JP" dirty="0">
                <a:latin typeface="+mn-ea"/>
              </a:rPr>
              <a:t>RRS</a:t>
            </a:r>
            <a:r>
              <a:rPr lang="ja-JP" altLang="en-US">
                <a:latin typeface="+mn-ea"/>
              </a:rPr>
              <a:t>（急変症例）</a:t>
            </a:r>
            <a:endParaRPr lang="en-US" altLang="ja-JP" dirty="0">
              <a:latin typeface="+mn-ea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5C1E892-CA30-3245-A6E4-392BAC4794BB}"/>
              </a:ext>
            </a:extLst>
          </p:cNvPr>
          <p:cNvSpPr txBox="1"/>
          <p:nvPr/>
        </p:nvSpPr>
        <p:spPr>
          <a:xfrm>
            <a:off x="10109389" y="1317602"/>
            <a:ext cx="15696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>
                <a:latin typeface="+mn-ea"/>
              </a:rPr>
              <a:t>不明熱</a:t>
            </a:r>
            <a:endParaRPr lang="en-US" altLang="ja-JP" dirty="0">
              <a:latin typeface="+mn-ea"/>
            </a:endParaRPr>
          </a:p>
          <a:p>
            <a:r>
              <a:rPr lang="ja-JP" altLang="en-US">
                <a:latin typeface="+mn-ea"/>
              </a:rPr>
              <a:t>多臓器不全</a:t>
            </a:r>
            <a:endParaRPr lang="en-US" altLang="ja-JP" dirty="0">
              <a:latin typeface="+mn-ea"/>
            </a:endParaRPr>
          </a:p>
          <a:p>
            <a:r>
              <a:rPr lang="ja-JP" altLang="en-US">
                <a:latin typeface="+mn-ea"/>
              </a:rPr>
              <a:t>難治性感染症</a:t>
            </a:r>
            <a:endParaRPr lang="en-US" altLang="ja-JP" dirty="0">
              <a:latin typeface="+mn-ea"/>
            </a:endParaRPr>
          </a:p>
          <a:p>
            <a:r>
              <a:rPr lang="en-US" altLang="ja-JP" dirty="0">
                <a:latin typeface="+mn-ea"/>
              </a:rPr>
              <a:t>COVID19</a:t>
            </a:r>
          </a:p>
          <a:p>
            <a:r>
              <a:rPr lang="ja-JP" altLang="en-US">
                <a:latin typeface="+mn-ea"/>
              </a:rPr>
              <a:t>・・・</a:t>
            </a:r>
            <a:endParaRPr lang="en-US" altLang="ja-JP" dirty="0">
              <a:latin typeface="+mn-ea"/>
            </a:endParaRP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882D8572-8ACE-2A43-A552-F6F743769BA3}"/>
              </a:ext>
            </a:extLst>
          </p:cNvPr>
          <p:cNvCxnSpPr>
            <a:cxnSpLocks/>
          </p:cNvCxnSpPr>
          <p:nvPr/>
        </p:nvCxnSpPr>
        <p:spPr>
          <a:xfrm>
            <a:off x="1980431" y="2317221"/>
            <a:ext cx="2296558" cy="78341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B47E2939-8CB5-A44E-91D1-4201DF99BB6C}"/>
              </a:ext>
            </a:extLst>
          </p:cNvPr>
          <p:cNvCxnSpPr>
            <a:cxnSpLocks/>
          </p:cNvCxnSpPr>
          <p:nvPr/>
        </p:nvCxnSpPr>
        <p:spPr>
          <a:xfrm flipH="1">
            <a:off x="7347157" y="2069896"/>
            <a:ext cx="1277783" cy="66980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C52E6DBB-2052-C04E-8C65-3F0ADCAF5C91}"/>
              </a:ext>
            </a:extLst>
          </p:cNvPr>
          <p:cNvCxnSpPr>
            <a:cxnSpLocks/>
          </p:cNvCxnSpPr>
          <p:nvPr/>
        </p:nvCxnSpPr>
        <p:spPr>
          <a:xfrm>
            <a:off x="6070825" y="1876124"/>
            <a:ext cx="0" cy="9016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6E05F7C7-80B5-0D41-AEF7-829D181FC2CA}"/>
              </a:ext>
            </a:extLst>
          </p:cNvPr>
          <p:cNvCxnSpPr>
            <a:cxnSpLocks/>
          </p:cNvCxnSpPr>
          <p:nvPr/>
        </p:nvCxnSpPr>
        <p:spPr>
          <a:xfrm>
            <a:off x="3867547" y="1844683"/>
            <a:ext cx="1194272" cy="87779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75787260-6D73-1C44-A913-45AA75BF8D3C}"/>
              </a:ext>
            </a:extLst>
          </p:cNvPr>
          <p:cNvCxnSpPr>
            <a:cxnSpLocks/>
          </p:cNvCxnSpPr>
          <p:nvPr/>
        </p:nvCxnSpPr>
        <p:spPr>
          <a:xfrm flipH="1">
            <a:off x="7450454" y="2504508"/>
            <a:ext cx="2658935" cy="70187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オーディオ 4">
            <a:hlinkClick r:id="" action="ppaction://media"/>
            <a:extLst>
              <a:ext uri="{FF2B5EF4-FFF2-40B4-BE49-F238E27FC236}">
                <a16:creationId xmlns:a16="http://schemas.microsoft.com/office/drawing/2014/main" id="{43494101-AC85-4647-BCE3-FE7E6EC811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7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708"/>
    </mc:Choice>
    <mc:Fallback>
      <p:transition spd="slow" advTm="797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981434C-4522-D748-9081-769D7C398FD2}"/>
              </a:ext>
            </a:extLst>
          </p:cNvPr>
          <p:cNvSpPr txBox="1"/>
          <p:nvPr/>
        </p:nvSpPr>
        <p:spPr>
          <a:xfrm>
            <a:off x="857250" y="647700"/>
            <a:ext cx="4535216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/>
              <a:t>最新論文の抄読会</a:t>
            </a:r>
            <a:endParaRPr lang="en-US" altLang="ja-JP" sz="3600" dirty="0"/>
          </a:p>
          <a:p>
            <a:endParaRPr kumimoji="1" lang="en-US" altLang="ja-JP" sz="2800" dirty="0"/>
          </a:p>
          <a:p>
            <a:r>
              <a:rPr kumimoji="1" lang="ja-JP" altLang="en-US" sz="2800"/>
              <a:t>　・全国</a:t>
            </a:r>
            <a:r>
              <a:rPr kumimoji="1" lang="en-US" altLang="ja-JP" sz="2800" dirty="0"/>
              <a:t>26</a:t>
            </a:r>
            <a:r>
              <a:rPr kumimoji="1" lang="ja-JP" altLang="en-US" sz="2800"/>
              <a:t>施設＋</a:t>
            </a:r>
            <a:r>
              <a:rPr kumimoji="1" lang="en-US" altLang="ja-JP" sz="2800" dirty="0"/>
              <a:t>α</a:t>
            </a:r>
            <a:r>
              <a:rPr kumimoji="1" lang="ja-JP" altLang="en-US" sz="2800"/>
              <a:t>が参加</a:t>
            </a:r>
            <a:endParaRPr kumimoji="1" lang="en-US" altLang="ja-JP" sz="2800" dirty="0"/>
          </a:p>
          <a:p>
            <a:endParaRPr lang="en-US" altLang="ja-JP" sz="2800" dirty="0"/>
          </a:p>
          <a:p>
            <a:r>
              <a:rPr lang="ja-JP" altLang="en-US" sz="2800"/>
              <a:t>　・島根</a:t>
            </a:r>
            <a:r>
              <a:rPr lang="en-US" altLang="ja-JP" sz="2800" dirty="0"/>
              <a:t>4</a:t>
            </a:r>
            <a:r>
              <a:rPr lang="ja-JP" altLang="en-US" sz="2800"/>
              <a:t>病院＋</a:t>
            </a:r>
            <a:r>
              <a:rPr lang="en-US" altLang="ja-JP" sz="2800" dirty="0"/>
              <a:t>α</a:t>
            </a:r>
            <a:r>
              <a:rPr lang="ja-JP" altLang="en-US" sz="2800"/>
              <a:t>が参加</a:t>
            </a:r>
            <a:endParaRPr lang="en-US" altLang="ja-JP" sz="28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3487441-0143-364F-8110-E8885425FA9B}"/>
              </a:ext>
            </a:extLst>
          </p:cNvPr>
          <p:cNvSpPr txBox="1"/>
          <p:nvPr/>
        </p:nvSpPr>
        <p:spPr>
          <a:xfrm>
            <a:off x="1992279" y="3017580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松江赤十字病院・島根県立中央病院</a:t>
            </a:r>
            <a:endParaRPr kumimoji="1" lang="en-US" altLang="ja-JP" dirty="0"/>
          </a:p>
          <a:p>
            <a:r>
              <a:rPr kumimoji="1" lang="ja-JP" altLang="en-US"/>
              <a:t>隠岐病院・隠岐島前病院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0115E14A-396D-9B4B-9FA9-59C2C7722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6100" y="647700"/>
            <a:ext cx="4736795" cy="2651458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C1C82B4-8D37-3843-BDC4-3AD7A6141C71}"/>
              </a:ext>
            </a:extLst>
          </p:cNvPr>
          <p:cNvSpPr/>
          <p:nvPr/>
        </p:nvSpPr>
        <p:spPr>
          <a:xfrm>
            <a:off x="7162800" y="2737213"/>
            <a:ext cx="1828800" cy="17145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D05B604D-D59B-604F-B69B-3705A024DAEB}"/>
              </a:ext>
            </a:extLst>
          </p:cNvPr>
          <p:cNvSpPr/>
          <p:nvPr/>
        </p:nvSpPr>
        <p:spPr>
          <a:xfrm>
            <a:off x="6727371" y="647700"/>
            <a:ext cx="4905524" cy="2651458"/>
          </a:xfrm>
          <a:prstGeom prst="wedgeRectCallout">
            <a:avLst>
              <a:gd name="adj1" fmla="val -77142"/>
              <a:gd name="adj2" fmla="val -719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CE7ADE42-4C3D-2249-A1F4-D9E52C8F7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8900" y="4749742"/>
            <a:ext cx="4140200" cy="190505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313D5ED-BB18-B048-8B01-BBCDA34EB3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2279" y="3952881"/>
            <a:ext cx="5481671" cy="2701919"/>
          </a:xfrm>
          <a:prstGeom prst="rect">
            <a:avLst/>
          </a:prstGeom>
        </p:spPr>
      </p:pic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646046FE-32C9-0148-ADBD-62BB5F9BEC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84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87"/>
    </mc:Choice>
    <mc:Fallback>
      <p:transition spd="slow" advTm="211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A461C2-2218-4F45-A598-451E2DD75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091" y="383054"/>
            <a:ext cx="4886886" cy="1325563"/>
          </a:xfrm>
        </p:spPr>
        <p:txBody>
          <a:bodyPr/>
          <a:lstStyle/>
          <a:p>
            <a:r>
              <a:rPr lang="ja-JP" altLang="en-US"/>
              <a:t>・カンファレンス</a:t>
            </a:r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F978EDA-E52A-E845-95B5-6AD5B8CAF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6353" y="134938"/>
            <a:ext cx="5994026" cy="296674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688E0E1-96DD-264D-A79E-4E1ED35F1E9F}"/>
              </a:ext>
            </a:extLst>
          </p:cNvPr>
          <p:cNvSpPr txBox="1"/>
          <p:nvPr/>
        </p:nvSpPr>
        <p:spPr>
          <a:xfrm>
            <a:off x="1443414" y="1532218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/>
              <a:t>入院患者カンファ　　</a:t>
            </a:r>
            <a:r>
              <a:rPr lang="en-US" altLang="ja-JP" sz="2400" dirty="0"/>
              <a:t>/</a:t>
            </a:r>
            <a:r>
              <a:rPr lang="ja-JP" altLang="en-US" sz="2000"/>
              <a:t>毎日</a:t>
            </a:r>
            <a:endParaRPr lang="en-US" altLang="ja-JP" sz="2000" dirty="0"/>
          </a:p>
          <a:p>
            <a:r>
              <a:rPr lang="ja-JP" altLang="en-US" sz="2400"/>
              <a:t>救急集中治療カンファ</a:t>
            </a:r>
            <a:r>
              <a:rPr lang="en-US" altLang="ja-JP" sz="2400" dirty="0"/>
              <a:t>/</a:t>
            </a:r>
            <a:r>
              <a:rPr lang="ja-JP" altLang="en-US" sz="2000"/>
              <a:t>木曜</a:t>
            </a:r>
            <a:endParaRPr lang="en-US" altLang="ja-JP" sz="2000" dirty="0"/>
          </a:p>
          <a:p>
            <a:r>
              <a:rPr lang="ja-JP" altLang="en-US" sz="2400"/>
              <a:t>初期研修医勉強会　　</a:t>
            </a:r>
            <a:r>
              <a:rPr lang="en-US" altLang="ja-JP" sz="2400" dirty="0"/>
              <a:t>/</a:t>
            </a:r>
            <a:r>
              <a:rPr lang="ja-JP" altLang="en-US" sz="2000"/>
              <a:t>火・金曜</a:t>
            </a:r>
            <a:endParaRPr lang="en-US" altLang="ja-JP" sz="24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25BB092-1BCC-0042-A180-63DC5868B6DB}"/>
              </a:ext>
            </a:extLst>
          </p:cNvPr>
          <p:cNvSpPr txBox="1"/>
          <p:nvPr/>
        </p:nvSpPr>
        <p:spPr>
          <a:xfrm>
            <a:off x="707091" y="3657600"/>
            <a:ext cx="18774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/>
              <a:t>・手技</a:t>
            </a:r>
            <a:endParaRPr kumimoji="1" lang="ja-JP" altLang="en-US" sz="440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0373683-B2DA-3844-BCB6-EA3F840A9C51}"/>
              </a:ext>
            </a:extLst>
          </p:cNvPr>
          <p:cNvSpPr txBox="1"/>
          <p:nvPr/>
        </p:nvSpPr>
        <p:spPr>
          <a:xfrm>
            <a:off x="1443414" y="4427041"/>
            <a:ext cx="4801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/>
              <a:t>気管挿管、中心静脈カテーテル</a:t>
            </a:r>
            <a:endParaRPr lang="en-US" altLang="ja-JP" sz="2400" dirty="0"/>
          </a:p>
          <a:p>
            <a:r>
              <a:rPr lang="ja-JP" altLang="en-US" sz="2400"/>
              <a:t>動脈ライン、骨髄路、</a:t>
            </a:r>
            <a:endParaRPr lang="en-US" altLang="ja-JP" sz="2400" dirty="0"/>
          </a:p>
          <a:p>
            <a:r>
              <a:rPr lang="ja-JP" altLang="en-US" sz="2400"/>
              <a:t>胸腔ドレナージ、胸腔・腹腔穿刺</a:t>
            </a:r>
            <a:endParaRPr lang="en-US" altLang="ja-JP" sz="2400" dirty="0"/>
          </a:p>
          <a:p>
            <a:r>
              <a:rPr lang="ja-JP" altLang="en-US" sz="2400"/>
              <a:t>腰椎穿刺</a:t>
            </a:r>
            <a:endParaRPr lang="en-US" altLang="ja-JP" sz="24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DA0A095-B379-094A-96B7-97F9FEE09C74}"/>
              </a:ext>
            </a:extLst>
          </p:cNvPr>
          <p:cNvSpPr txBox="1"/>
          <p:nvPr/>
        </p:nvSpPr>
        <p:spPr>
          <a:xfrm>
            <a:off x="7260291" y="3657600"/>
            <a:ext cx="300595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/>
              <a:t>・学会発表</a:t>
            </a:r>
            <a:endParaRPr kumimoji="1" lang="en-US" altLang="ja-JP" sz="4400" dirty="0"/>
          </a:p>
          <a:p>
            <a:r>
              <a:rPr kumimoji="1" lang="ja-JP" altLang="en-US" sz="4400"/>
              <a:t>・執筆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FFBA521-3946-E348-BD76-EF039F4B3A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6636" y="4427041"/>
            <a:ext cx="1795457" cy="2185958"/>
          </a:xfrm>
          <a:prstGeom prst="rect">
            <a:avLst/>
          </a:prstGeom>
        </p:spPr>
      </p:pic>
      <p:pic>
        <p:nvPicPr>
          <p:cNvPr id="4" name="オーディオ 3">
            <a:hlinkClick r:id="" action="ppaction://media"/>
            <a:extLst>
              <a:ext uri="{FF2B5EF4-FFF2-40B4-BE49-F238E27FC236}">
                <a16:creationId xmlns:a16="http://schemas.microsoft.com/office/drawing/2014/main" id="{32091B71-9E09-DE40-AC46-84344AFBD0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88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002"/>
    </mc:Choice>
    <mc:Fallback>
      <p:transition spd="slow" advTm="33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FFFA1C-273A-4245-81D0-4465024F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816" y="740361"/>
            <a:ext cx="8363858" cy="1841474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6000" b="1"/>
              <a:t>救急に強い総合診療医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E00C9BC-C909-7440-B861-EC4EECA82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403" y="350610"/>
            <a:ext cx="6085255" cy="51525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194A605-EBB5-9646-8508-ACC0CD8A6810}"/>
              </a:ext>
            </a:extLst>
          </p:cNvPr>
          <p:cNvSpPr txBox="1"/>
          <p:nvPr/>
        </p:nvSpPr>
        <p:spPr>
          <a:xfrm>
            <a:off x="2962292" y="2251377"/>
            <a:ext cx="628890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/>
              <a:t>・総合診療科の枠を超えた症例を経験</a:t>
            </a:r>
            <a:endParaRPr lang="en-US" altLang="ja-JP" sz="2800" dirty="0"/>
          </a:p>
          <a:p>
            <a:r>
              <a:rPr lang="ja-JP" altLang="en-US" sz="2800"/>
              <a:t>・急変対応に自信が持てる</a:t>
            </a:r>
            <a:endParaRPr lang="en-US" altLang="ja-JP" sz="2800" dirty="0"/>
          </a:p>
          <a:p>
            <a:r>
              <a:rPr lang="ja-JP" altLang="en-US" sz="2800"/>
              <a:t>・手技の経験が豊富</a:t>
            </a:r>
            <a:endParaRPr lang="en-US" altLang="ja-JP" sz="2800" dirty="0"/>
          </a:p>
          <a:p>
            <a:r>
              <a:rPr lang="ja-JP" altLang="en-US" sz="2800"/>
              <a:t>・重症患者も怖くない</a:t>
            </a:r>
            <a:endParaRPr lang="en-US" altLang="ja-JP" sz="2800" dirty="0"/>
          </a:p>
          <a:p>
            <a:r>
              <a:rPr lang="ja-JP" altLang="en-US" sz="2800"/>
              <a:t>・外科や</a:t>
            </a:r>
            <a:r>
              <a:rPr lang="en-US" altLang="ja-JP" sz="2800" dirty="0"/>
              <a:t>minor</a:t>
            </a:r>
            <a:r>
              <a:rPr lang="ja-JP" altLang="en-US" sz="2800"/>
              <a:t> </a:t>
            </a:r>
            <a:r>
              <a:rPr lang="en-US" altLang="ja-JP" sz="2800" dirty="0"/>
              <a:t>emergency</a:t>
            </a:r>
            <a:r>
              <a:rPr lang="ja-JP" altLang="en-US" sz="2800"/>
              <a:t>に強くなる</a:t>
            </a:r>
            <a:endParaRPr lang="en-US" altLang="ja-JP" sz="2800" dirty="0"/>
          </a:p>
        </p:txBody>
      </p:sp>
      <p:sp>
        <p:nvSpPr>
          <p:cNvPr id="5" name="下矢印 4">
            <a:extLst>
              <a:ext uri="{FF2B5EF4-FFF2-40B4-BE49-F238E27FC236}">
                <a16:creationId xmlns:a16="http://schemas.microsoft.com/office/drawing/2014/main" id="{C5BDBD54-9F6A-FC49-AC08-6E8898D30EC3}"/>
              </a:ext>
            </a:extLst>
          </p:cNvPr>
          <p:cNvSpPr/>
          <p:nvPr/>
        </p:nvSpPr>
        <p:spPr>
          <a:xfrm>
            <a:off x="3584975" y="4697755"/>
            <a:ext cx="5043537" cy="175494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BF964045-617C-8E4C-943D-FAA72A41C4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669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63"/>
    </mc:Choice>
    <mc:Fallback>
      <p:transition spd="slow" advTm="67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27758EF-9AA0-2442-B34C-7228E74CB7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56314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A0B853F-1557-ED4B-8412-A7047B7980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91" y="5827486"/>
            <a:ext cx="12170509" cy="1030514"/>
          </a:xfrm>
          <a:prstGeom prst="rect">
            <a:avLst/>
          </a:prstGeom>
        </p:spPr>
      </p:pic>
      <p:pic>
        <p:nvPicPr>
          <p:cNvPr id="2" name="オーディオ 1">
            <a:hlinkClick r:id="" action="ppaction://media"/>
            <a:extLst>
              <a:ext uri="{FF2B5EF4-FFF2-40B4-BE49-F238E27FC236}">
                <a16:creationId xmlns:a16="http://schemas.microsoft.com/office/drawing/2014/main" id="{3028CB90-2977-4247-99EA-4FD667ADA5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23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14"/>
    </mc:Choice>
    <mc:Fallback>
      <p:transition spd="slow" advTm="5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237</Words>
  <Application>Microsoft Macintosh PowerPoint</Application>
  <PresentationFormat>ワイド画面</PresentationFormat>
  <Paragraphs>69</Paragraphs>
  <Slides>8</Slides>
  <Notes>2</Notes>
  <HiddenSlides>0</HiddenSlides>
  <MMClips>8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PowerPoint プレゼンテーション</vt:lpstr>
      <vt:lpstr>救急に強い総合診療医</vt:lpstr>
      <vt:lpstr>PowerPoint プレゼンテーション</vt:lpstr>
      <vt:lpstr>PowerPoint プレゼンテーション</vt:lpstr>
      <vt:lpstr>PowerPoint プレゼンテーション</vt:lpstr>
      <vt:lpstr>・カンファレンス</vt:lpstr>
      <vt:lpstr>救急に強い総合診療医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田邊 翔太</dc:creator>
  <cp:lastModifiedBy>田邊 翔太</cp:lastModifiedBy>
  <cp:revision>13</cp:revision>
  <dcterms:created xsi:type="dcterms:W3CDTF">2022-08-29T09:58:47Z</dcterms:created>
  <dcterms:modified xsi:type="dcterms:W3CDTF">2022-08-30T15:13:35Z</dcterms:modified>
</cp:coreProperties>
</file>